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Average"/>
      <p:regular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Average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9af2b1802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9af2b1802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9af2b1802_0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9af2b1802_0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9af2b1802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9af2b1802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9af2b1802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9af2b1802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9af2b1802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9af2b1802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9af2b1802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9af2b1802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9af2b1802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9af2b1802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9af2b1802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9af2b1802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3" name="Google Shape;63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" name="Google Shape;68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72" name="Google Shape;72;p15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" name="Google Shape;76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5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3" name="Google Shape;83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" name="Google Shape;84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89" name="Google Shape;89;p17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" name="Google Shape;91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2" name="Google Shape;92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" name="Google Shape;98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ctrTitle"/>
          </p:nvPr>
        </p:nvSpPr>
        <p:spPr>
          <a:xfrm>
            <a:off x="729450" y="1322450"/>
            <a:ext cx="6897900" cy="16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E599"/>
                </a:solidFill>
              </a:rPr>
              <a:t>P</a:t>
            </a:r>
            <a:r>
              <a:rPr lang="en-GB">
                <a:solidFill>
                  <a:srgbClr val="FFE599"/>
                </a:solidFill>
              </a:rPr>
              <a:t>OWERSHELL BASICS</a:t>
            </a:r>
            <a:endParaRPr>
              <a:solidFill>
                <a:srgbClr val="FFE599"/>
              </a:solidFill>
            </a:endParaRPr>
          </a:p>
        </p:txBody>
      </p:sp>
      <p:sp>
        <p:nvSpPr>
          <p:cNvPr id="106" name="Google Shape;106;p18"/>
          <p:cNvSpPr txBox="1"/>
          <p:nvPr>
            <p:ph idx="1" type="subTitle"/>
          </p:nvPr>
        </p:nvSpPr>
        <p:spPr>
          <a:xfrm>
            <a:off x="729575" y="2998275"/>
            <a:ext cx="68979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95">
                <a:solidFill>
                  <a:srgbClr val="CCCCCC"/>
                </a:solidFill>
              </a:rPr>
              <a:t>Will understand Cmdlets, Variables, Statements, loops, pipe and a lot more</a:t>
            </a:r>
            <a:r>
              <a:rPr b="1" lang="en-GB" sz="3295">
                <a:solidFill>
                  <a:srgbClr val="CCCCCC"/>
                </a:solidFill>
              </a:rPr>
              <a:t>.</a:t>
            </a:r>
            <a:endParaRPr b="1" sz="3295">
              <a:solidFill>
                <a:srgbClr val="CCCC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7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27">
                <a:solidFill>
                  <a:srgbClr val="D9D9D9"/>
                </a:solidFill>
              </a:rPr>
              <a:t>05:00 PM - 06:00 PM . 22nd March, 2021</a:t>
            </a:r>
            <a:endParaRPr sz="1827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145200" y="1152475"/>
            <a:ext cx="5671500" cy="24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AutoNum type="arabicPeriod"/>
            </a:pPr>
            <a:r>
              <a:rPr lang="en-GB">
                <a:solidFill>
                  <a:srgbClr val="D9D9D9"/>
                </a:solidFill>
              </a:rPr>
              <a:t>What is a cmdlet and parameters? Getting Help.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AutoNum type="arabicPeriod"/>
            </a:pPr>
            <a:r>
              <a:rPr lang="en-GB">
                <a:solidFill>
                  <a:srgbClr val="D9D9D9"/>
                </a:solidFill>
              </a:rPr>
              <a:t>Making of a command. Verbs and Nouns?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AutoNum type="arabicPeriod"/>
            </a:pPr>
            <a:r>
              <a:rPr lang="en-GB">
                <a:solidFill>
                  <a:srgbClr val="D9D9D9"/>
                </a:solidFill>
              </a:rPr>
              <a:t>Pipes, Select-Object, Sort-Object and Format-Object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AutoNum type="arabicPeriod"/>
            </a:pPr>
            <a:r>
              <a:rPr lang="en-GB">
                <a:solidFill>
                  <a:srgbClr val="D9D9D9"/>
                </a:solidFill>
              </a:rPr>
              <a:t>Get-Member and Where-Object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AutoNum type="arabicPeriod"/>
            </a:pPr>
            <a:r>
              <a:rPr lang="en-GB">
                <a:solidFill>
                  <a:srgbClr val="D9D9D9"/>
                </a:solidFill>
              </a:rPr>
              <a:t>What are methods and how to use?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AutoNum type="arabicPeriod"/>
            </a:pPr>
            <a:r>
              <a:rPr lang="en-GB">
                <a:solidFill>
                  <a:srgbClr val="D9D9D9"/>
                </a:solidFill>
              </a:rPr>
              <a:t>Comparison</a:t>
            </a:r>
            <a:r>
              <a:rPr lang="en-GB">
                <a:solidFill>
                  <a:srgbClr val="D9D9D9"/>
                </a:solidFill>
              </a:rPr>
              <a:t> operators &amp; Logical Operators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AutoNum type="arabicPeriod"/>
            </a:pPr>
            <a:r>
              <a:rPr lang="en-GB">
                <a:solidFill>
                  <a:srgbClr val="D9D9D9"/>
                </a:solidFill>
              </a:rPr>
              <a:t>Import-CSV, Export-CSV and Out-FIle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5866275" y="1250675"/>
            <a:ext cx="3066000" cy="23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AutoNum type="arabicPeriod" startAt="8"/>
            </a:pPr>
            <a:r>
              <a:rPr lang="en-GB">
                <a:solidFill>
                  <a:srgbClr val="D9D9D9"/>
                </a:solidFill>
              </a:rPr>
              <a:t>Creating Variables, Quotation rules, Variables Scoping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AutoNum type="arabicPeriod" startAt="8"/>
            </a:pPr>
            <a:r>
              <a:rPr lang="en-GB">
                <a:solidFill>
                  <a:srgbClr val="D9D9D9"/>
                </a:solidFill>
              </a:rPr>
              <a:t>Working with Arrays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AutoNum type="arabicPeriod" startAt="8"/>
            </a:pPr>
            <a:r>
              <a:rPr lang="en-GB">
                <a:solidFill>
                  <a:srgbClr val="D9D9D9"/>
                </a:solidFill>
              </a:rPr>
              <a:t>If-Else and Loops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AutoNum type="arabicPeriod" startAt="8"/>
            </a:pPr>
            <a:r>
              <a:rPr lang="en-GB">
                <a:solidFill>
                  <a:srgbClr val="D9D9D9"/>
                </a:solidFill>
              </a:rPr>
              <a:t>Execution-Policy</a:t>
            </a:r>
            <a:endParaRPr>
              <a:solidFill>
                <a:srgbClr val="D9D9D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AutoNum type="arabicPeriod" startAt="8"/>
            </a:pPr>
            <a:r>
              <a:rPr lang="en-GB">
                <a:solidFill>
                  <a:srgbClr val="D9D9D9"/>
                </a:solidFill>
              </a:rPr>
              <a:t>QnA!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cmdlet and parameters? Getting Help.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00"/>
                </a:solidFill>
              </a:rPr>
              <a:t>Get-Rectangle</a:t>
            </a:r>
            <a:endParaRPr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-</a:t>
            </a:r>
            <a:r>
              <a:rPr lang="en-GB"/>
              <a:t>Length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-Width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Get-Help &lt;Command&gt;</a:t>
            </a: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4837025" y="2659975"/>
            <a:ext cx="3841200" cy="1775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00"/>
                </a:solidFill>
              </a:rPr>
              <a:t>Rectangle</a:t>
            </a:r>
            <a:endParaRPr b="1" sz="2000">
              <a:solidFill>
                <a:srgbClr val="FFFF00"/>
              </a:solidFill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5906525" y="2199375"/>
            <a:ext cx="17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-Length 10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3830650" y="3347725"/>
            <a:ext cx="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-Width 5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of Verbs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1152475"/>
            <a:ext cx="415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Get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Export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Import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New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Invoke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Remove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Grant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Resume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Revoke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4681500" y="1280725"/>
            <a:ext cx="415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1"/>
            </a:pPr>
            <a:r>
              <a:rPr lang="en-GB"/>
              <a:t>Save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2"/>
            </a:pPr>
            <a:r>
              <a:rPr lang="en-GB"/>
              <a:t>Start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2"/>
            </a:pPr>
            <a:r>
              <a:rPr lang="en-GB"/>
              <a:t>Stop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2"/>
            </a:pPr>
            <a:r>
              <a:rPr lang="en-GB"/>
              <a:t>Suspend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2"/>
            </a:pPr>
            <a:r>
              <a:rPr lang="en-GB"/>
              <a:t>Sync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2"/>
            </a:pPr>
            <a:r>
              <a:rPr lang="en-GB"/>
              <a:t>Test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2"/>
            </a:pPr>
            <a:r>
              <a:rPr lang="en-GB"/>
              <a:t>Uninstall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2"/>
            </a:pPr>
            <a:r>
              <a:rPr lang="en-GB"/>
              <a:t>Update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2"/>
            </a:pPr>
            <a:r>
              <a:rPr lang="en-GB"/>
              <a:t>Wait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2"/>
            </a:pPr>
            <a:r>
              <a:rPr lang="en-GB"/>
              <a:t>Write, etc...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of Nouns</a:t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00" y="1152475"/>
            <a:ext cx="415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Debug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Object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Job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Process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EventLog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AzRecoveryServicesJob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AzVM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StrictMode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TrustSource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Service</a:t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675500" y="1298825"/>
            <a:ext cx="415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1"/>
            </a:pPr>
            <a:r>
              <a:rPr lang="en-GB"/>
              <a:t>LocalGroup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1"/>
            </a:pPr>
            <a:r>
              <a:rPr lang="en-GB"/>
              <a:t>Folder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1"/>
            </a:pPr>
            <a:r>
              <a:rPr lang="en-GB"/>
              <a:t>DataStore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1"/>
            </a:pPr>
            <a:r>
              <a:rPr lang="en-GB"/>
              <a:t>Cluster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1"/>
            </a:pPr>
            <a:r>
              <a:rPr lang="en-GB"/>
              <a:t>Content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1"/>
            </a:pPr>
            <a:r>
              <a:rPr lang="en-GB"/>
              <a:t>FlopyDrive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1"/>
            </a:pPr>
            <a:r>
              <a:rPr lang="en-GB"/>
              <a:t>AzEventHub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1"/>
            </a:pPr>
            <a:r>
              <a:rPr lang="en-GB"/>
              <a:t>ScriptBundle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1"/>
            </a:pPr>
            <a:r>
              <a:rPr lang="en-GB"/>
              <a:t>Tag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1"/>
            </a:pPr>
            <a:r>
              <a:rPr lang="en-GB"/>
              <a:t>Item, etc...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Get-Process | Select-Object Name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Get-Process | Sort-Object Name -Descending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Format-List Format-Table, etc.</a:t>
            </a:r>
            <a:endParaRPr/>
          </a:p>
        </p:txBody>
      </p:sp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445025"/>
            <a:ext cx="867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9D9D9"/>
                </a:solidFill>
              </a:rPr>
              <a:t>Pipes, Select-Object, Sort-Object and Format-Object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9D9D9"/>
                </a:solidFill>
              </a:rPr>
              <a:t>Get-Member and Where-Object</a:t>
            </a:r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Get-Process | </a:t>
            </a:r>
            <a:r>
              <a:rPr lang="en-GB">
                <a:solidFill>
                  <a:srgbClr val="FFFF00"/>
                </a:solidFill>
              </a:rPr>
              <a:t>Where-Objec</a:t>
            </a:r>
            <a:r>
              <a:rPr lang="en-GB"/>
              <a:t>t { </a:t>
            </a:r>
            <a:r>
              <a:rPr lang="en-GB">
                <a:solidFill>
                  <a:srgbClr val="00FFFF"/>
                </a:solidFill>
              </a:rPr>
              <a:t>$_</a:t>
            </a:r>
            <a:r>
              <a:rPr lang="en-GB"/>
              <a:t>.Name -Match “notepad” 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What is </a:t>
            </a:r>
            <a:r>
              <a:rPr lang="en-GB">
                <a:solidFill>
                  <a:srgbClr val="00FFFF"/>
                </a:solidFill>
              </a:rPr>
              <a:t>$_</a:t>
            </a:r>
            <a:endParaRPr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Get-Process | </a:t>
            </a:r>
            <a:r>
              <a:rPr lang="en-GB">
                <a:solidFill>
                  <a:srgbClr val="FFFF00"/>
                </a:solidFill>
              </a:rPr>
              <a:t>Get-Member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Get-Process | </a:t>
            </a:r>
            <a:r>
              <a:rPr lang="en-GB">
                <a:solidFill>
                  <a:srgbClr val="FFFF00"/>
                </a:solidFill>
              </a:rPr>
              <a:t>gm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9D9D9"/>
                </a:solidFill>
              </a:rPr>
              <a:t>What are methods and how to use?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00"/>
                </a:solidFill>
              </a:rPr>
              <a:t>(Get-Process).Path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^ is property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00"/>
                </a:solidFill>
              </a:rPr>
              <a:t>(Get-Process).Kill()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^ is method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9D9D9"/>
                </a:solidFill>
              </a:rPr>
              <a:t>Logical Operators                     &amp;          Comparison Operators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1152475"/>
            <a:ext cx="395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-not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4874700" y="1286750"/>
            <a:ext cx="395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-eq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-lt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-gt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-Match (-notMatch)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-Like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-Contains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